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269" r:id="rId3"/>
    <p:sldId id="538" r:id="rId4"/>
    <p:sldId id="539" r:id="rId5"/>
    <p:sldId id="540" r:id="rId6"/>
    <p:sldId id="393" r:id="rId7"/>
    <p:sldId id="395" r:id="rId8"/>
    <p:sldId id="394" r:id="rId9"/>
    <p:sldId id="396" r:id="rId10"/>
    <p:sldId id="536" r:id="rId11"/>
    <p:sldId id="398" r:id="rId12"/>
    <p:sldId id="416" r:id="rId13"/>
    <p:sldId id="548" r:id="rId14"/>
    <p:sldId id="560" r:id="rId15"/>
    <p:sldId id="569" r:id="rId16"/>
    <p:sldId id="278" r:id="rId17"/>
    <p:sldId id="561" r:id="rId18"/>
    <p:sldId id="420" r:id="rId19"/>
    <p:sldId id="421" r:id="rId20"/>
    <p:sldId id="422" r:id="rId21"/>
    <p:sldId id="424" r:id="rId22"/>
    <p:sldId id="291" r:id="rId23"/>
    <p:sldId id="533" r:id="rId24"/>
    <p:sldId id="558" r:id="rId25"/>
    <p:sldId id="520" r:id="rId26"/>
    <p:sldId id="426" r:id="rId27"/>
    <p:sldId id="427" r:id="rId28"/>
    <p:sldId id="556" r:id="rId29"/>
    <p:sldId id="557" r:id="rId30"/>
    <p:sldId id="555" r:id="rId31"/>
    <p:sldId id="526" r:id="rId32"/>
    <p:sldId id="527" r:id="rId33"/>
    <p:sldId id="528" r:id="rId34"/>
    <p:sldId id="529" r:id="rId35"/>
    <p:sldId id="514" r:id="rId36"/>
    <p:sldId id="541" r:id="rId37"/>
    <p:sldId id="542" r:id="rId38"/>
    <p:sldId id="510" r:id="rId39"/>
    <p:sldId id="530" r:id="rId40"/>
    <p:sldId id="531" r:id="rId41"/>
    <p:sldId id="532" r:id="rId42"/>
    <p:sldId id="553" r:id="rId43"/>
    <p:sldId id="492" r:id="rId44"/>
    <p:sldId id="457" r:id="rId45"/>
    <p:sldId id="562" r:id="rId46"/>
    <p:sldId id="564" r:id="rId47"/>
    <p:sldId id="563" r:id="rId48"/>
    <p:sldId id="550" r:id="rId49"/>
    <p:sldId id="543" r:id="rId50"/>
    <p:sldId id="545" r:id="rId51"/>
    <p:sldId id="546" r:id="rId52"/>
    <p:sldId id="544" r:id="rId53"/>
    <p:sldId id="547" r:id="rId54"/>
    <p:sldId id="552" r:id="rId55"/>
    <p:sldId id="570" r:id="rId56"/>
    <p:sldId id="473" r:id="rId57"/>
    <p:sldId id="568" r:id="rId58"/>
    <p:sldId id="572" r:id="rId59"/>
    <p:sldId id="573" r:id="rId60"/>
    <p:sldId id="566" r:id="rId61"/>
    <p:sldId id="571" r:id="rId62"/>
    <p:sldId id="574" r:id="rId63"/>
    <p:sldId id="567" r:id="rId64"/>
    <p:sldId id="305" r:id="rId65"/>
    <p:sldId id="53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Simulating photosynthetic acclimation using least-cost optimality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5359" y="3806755"/>
            <a:ext cx="6241279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 &amp; Helen Scott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21787-368A-CA4E-8FAF-6B5FEF2D8BE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BAE14-6BB0-0242-B8B5-76D01AFFA9E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113A1-E7DA-7949-930B-E009E3D190D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2536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7BB66-3D2B-7A43-AA55-5C1F9C831C9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86724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J</a:t>
            </a:r>
            <a:r>
              <a:rPr lang="en-US" sz="7200" baseline="-25000" dirty="0" err="1">
                <a:solidFill>
                  <a:srgbClr val="009051"/>
                </a:solidFill>
              </a:rPr>
              <a:t>max</a:t>
            </a:r>
            <a:r>
              <a:rPr lang="en-US" sz="7200" dirty="0">
                <a:solidFill>
                  <a:srgbClr val="009051"/>
                </a:solidFill>
              </a:rPr>
              <a:t>, 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1148C-237C-7F42-BBC1-0CC1998F464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4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8672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p</a:t>
            </a:r>
            <a:endParaRPr lang="en-US" sz="7200" baseline="-25000" dirty="0">
              <a:solidFill>
                <a:srgbClr val="009051"/>
              </a:solidFill>
            </a:endParaRP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J</a:t>
            </a:r>
            <a:r>
              <a:rPr lang="en-US" sz="7200" baseline="-25000" dirty="0" err="1">
                <a:solidFill>
                  <a:srgbClr val="009051"/>
                </a:solidFill>
              </a:rPr>
              <a:t>max</a:t>
            </a:r>
            <a:r>
              <a:rPr lang="en-US" sz="7200" dirty="0">
                <a:solidFill>
                  <a:srgbClr val="009051"/>
                </a:solidFill>
              </a:rPr>
              <a:t>, 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p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pmax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 (C</a:t>
            </a:r>
            <a:r>
              <a:rPr lang="en-US" sz="3600" baseline="-25000" dirty="0"/>
              <a:t>4</a:t>
            </a:r>
            <a:r>
              <a:rPr lang="en-US" sz="3600" dirty="0"/>
              <a:t>): </a:t>
            </a:r>
            <a:br>
              <a:rPr lang="en-US" sz="3600" dirty="0"/>
            </a:b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 = Rubisco-limited 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 = PEP-limited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p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FD5BB-3DEF-1040-9B3A-72C3EC8B83FE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2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122" y="943080"/>
            <a:ext cx="11150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>
                <a:solidFill>
                  <a:srgbClr val="009051"/>
                </a:solidFill>
              </a:rPr>
              <a:t>Can rearrange the formulas to solve for acclimated traits</a:t>
            </a:r>
            <a:endParaRPr lang="en-US" sz="7200" dirty="0">
              <a:solidFill>
                <a:srgbClr val="0090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4908736" y="3300375"/>
            <a:ext cx="2054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pmax</a:t>
            </a:r>
            <a:endParaRPr 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0BDB6-B928-8048-8E71-A8466077FCF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986092" y="1913932"/>
            <a:ext cx="2054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sz="6600" baseline="-25000" dirty="0" err="1">
                <a:solidFill>
                  <a:schemeClr val="accent1">
                    <a:lumMod val="50000"/>
                  </a:schemeClr>
                </a:solidFill>
              </a:rPr>
              <a:t>pmax</a:t>
            </a:r>
            <a:endParaRPr 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E5C7B-E758-D54C-B0BE-50F21A579343}"/>
              </a:ext>
            </a:extLst>
          </p:cNvPr>
          <p:cNvSpPr/>
          <p:nvPr/>
        </p:nvSpPr>
        <p:spPr>
          <a:xfrm>
            <a:off x="3882887" y="2920809"/>
            <a:ext cx="8105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{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average </a:t>
            </a:r>
            <a:r>
              <a:rPr lang="en-US" sz="5400" i="1" dirty="0" err="1">
                <a:solidFill>
                  <a:schemeClr val="accent1">
                    <a:lumMod val="50000"/>
                  </a:schemeClr>
                </a:solidFill>
              </a:rPr>
              <a:t>env</a:t>
            </a:r>
            <a:r>
              <a:rPr lang="en-US" sz="5400" i="1" dirty="0">
                <a:solidFill>
                  <a:schemeClr val="accent1">
                    <a:lumMod val="50000"/>
                  </a:schemeClr>
                </a:solidFill>
              </a:rPr>
              <a:t>. conditions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85CE9-17F4-104C-91A1-A27A5B0FAC1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2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D96B3-6DCC-2344-A3F1-51949D1E427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AFFC3-6AE6-D249-B114-D5A56AE9070E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F9047-95E2-AA42-ADA5-9EFA7662E8A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A00E-945D-B24F-82D2-071A9A415E3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5E352-2BBF-1F4D-BF26-7803F4B53AE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80835-0517-8446-A858-EFF66D9A796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40558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least-cost optimality model adds no free parameters to Farquhar et al. (1980) and Von </a:t>
            </a:r>
            <a:r>
              <a:rPr lang="en-US" dirty="0" err="1">
                <a:solidFill>
                  <a:srgbClr val="002060"/>
                </a:solidFill>
              </a:rPr>
              <a:t>Caemmerer</a:t>
            </a:r>
            <a:r>
              <a:rPr lang="en-US" dirty="0">
                <a:solidFill>
                  <a:srgbClr val="002060"/>
                </a:solidFill>
              </a:rPr>
              <a:t> (2000) models </a:t>
            </a:r>
            <a:r>
              <a:rPr lang="en-US" b="1" dirty="0">
                <a:solidFill>
                  <a:srgbClr val="002060"/>
                </a:solidFill>
              </a:rPr>
              <a:t>and dynamically predicts most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87E7E-61A1-E048-AEFD-FF81C5A37D4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adds acclimation, while reducing parametric uncertainty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61B84-802A-094F-AEF8-761384212A9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0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ADD4B-6CD3-A640-88A8-03A5A5AD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66" y="5139704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0EF8D-B8FF-4D47-B815-38E6D3C8A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0" y="5145088"/>
            <a:ext cx="1524000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F7FA9C-205D-544D-A61C-546EE932E80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BF220-F2F6-C149-B492-265E958D79D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82C3D-D1C6-C240-8A2B-BB660390CE8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1" y="1408299"/>
            <a:ext cx="6196278" cy="5270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8BBF0-3DE3-ED48-A585-8C8AF5A2418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CFA91-1611-1548-BF0B-7780449CF01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16C90-3A54-0645-828A-A1404810F0E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3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848F1-FEC1-3646-ACC2-8FEDD320741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0E35E-E785-EB4C-8096-77F53E7A0D4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3D1013-11A5-5847-A335-E10BD3C3DCF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AB365-CEAA-584F-A23E-77DE1E43C29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E34C-57B4-9A40-AC2E-D7D2D55103E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69F8A-6A84-6E42-ACC1-CA24760D422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5E543-1917-974D-8BCC-6FAD3F3D133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53C2E-F0C4-7E44-AB00-E5568F34DD2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E43ED-1741-E243-9774-9D6A2AF7B46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B84C22-CBA0-3B4D-B27C-BD66D34CD93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8CA82-392C-F849-89AC-C7650F60FD4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018B-62D0-CC45-A261-E4ACB9DA1C5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5000A-7379-4D4E-BF5F-C9EFB984FA0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B450D-928E-6B46-87C8-F600E7394DA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606D4-E170-944B-926F-C9BE36A7191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5B1E6-4757-4440-AD5E-D238869D101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B0F3-80AD-F243-B130-0146912C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acclimation model for C</a:t>
            </a:r>
            <a:r>
              <a:rPr lang="en-US" baseline="-25000" dirty="0"/>
              <a:t>3</a:t>
            </a:r>
            <a:r>
              <a:rPr lang="en-US" dirty="0"/>
              <a:t> and C</a:t>
            </a:r>
            <a:r>
              <a:rPr lang="en-US" baseline="-25000" dirty="0"/>
              <a:t>4</a:t>
            </a:r>
            <a:r>
              <a:rPr lang="en-US" dirty="0"/>
              <a:t> species!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3E6B2-F071-6747-AB72-43CD018F2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EC436-DD6B-C646-A450-85A4A2C1E6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53114"/>
            <a:ext cx="1524403" cy="1527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46F1F-4F50-D94D-A7D7-195740C9E520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0365D-35D7-5B4C-ACC4-7FD1770AB9D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65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6FDA-68DA-DF41-8B39-82E92D9A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biochemistry responds similarly in C</a:t>
            </a:r>
            <a:r>
              <a:rPr lang="en-US" baseline="-25000" dirty="0"/>
              <a:t>4</a:t>
            </a:r>
            <a:r>
              <a:rPr lang="en-US" dirty="0"/>
              <a:t> leaves as C</a:t>
            </a:r>
            <a:r>
              <a:rPr lang="en-US" baseline="-25000" dirty="0"/>
              <a:t>3</a:t>
            </a:r>
            <a:r>
              <a:rPr lang="en-US" dirty="0"/>
              <a:t>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391C9-C392-CD45-AF91-865B33AE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47" y="1850604"/>
            <a:ext cx="6587310" cy="4805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7B0BC3-815A-CD42-AC9A-37D7A9E688B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9643B-1E3A-2E4D-96CA-659B8407749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71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B92B-5108-DC4C-B2CB-AB2ADEF4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expected, C</a:t>
            </a:r>
            <a:r>
              <a:rPr lang="en-US" baseline="-25000" dirty="0"/>
              <a:t>4</a:t>
            </a:r>
            <a:r>
              <a:rPr lang="en-US" dirty="0"/>
              <a:t> species are most benefitted under hot, dry, low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B7CC0-70A0-F04F-81BC-BDA5E5BF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50" y="2003611"/>
            <a:ext cx="6340714" cy="4625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00141-4353-574F-B8C3-E132E1C794F2}"/>
              </a:ext>
            </a:extLst>
          </p:cNvPr>
          <p:cNvSpPr txBox="1"/>
          <p:nvPr/>
        </p:nvSpPr>
        <p:spPr>
          <a:xfrm>
            <a:off x="9673554" y="6471627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883FC-F19E-0A47-B399-D0E8C551ED28}"/>
              </a:ext>
            </a:extLst>
          </p:cNvPr>
          <p:cNvSpPr/>
          <p:nvPr/>
        </p:nvSpPr>
        <p:spPr>
          <a:xfrm>
            <a:off x="5446059" y="1855694"/>
            <a:ext cx="3375212" cy="2326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5A974-75DF-CA42-9960-8EBB2CA32FE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8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model 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B15B-7FA8-6D42-A942-A4E8D61BF36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06574-1ED3-0E46-986B-9D1A130F5B1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C930-2A8B-BC4A-B6A9-23681F929FF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FEF40-2A6C-6447-877C-C72EA972DAE3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5FAD-5860-7A43-B21A-A11FB234D960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80D16-D043-A740-96F3-3FC46A54AA6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biomass investment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61BE4-993A-FB48-909C-0F194D51D1D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76ECD-94C6-7444-8081-DC52C66283A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>
                <a:solidFill>
                  <a:schemeClr val="bg2"/>
                </a:solidFill>
              </a:rPr>
              <a:t>Soil N determines biomass investment</a:t>
            </a:r>
          </a:p>
          <a:p>
            <a:r>
              <a:rPr lang="en-US" sz="3200" dirty="0"/>
              <a:t>Future conditions may benefit C</a:t>
            </a:r>
            <a:r>
              <a:rPr lang="en-US" sz="3200" baseline="-25000" dirty="0"/>
              <a:t>3</a:t>
            </a:r>
            <a:r>
              <a:rPr lang="en-US" sz="3200" dirty="0"/>
              <a:t> over C</a:t>
            </a:r>
            <a:r>
              <a:rPr lang="en-US" sz="3200" baseline="-25000" dirty="0"/>
              <a:t>4</a:t>
            </a:r>
            <a:r>
              <a:rPr lang="en-US" sz="3200" dirty="0"/>
              <a:t>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D5490-15FE-5E42-A840-9D3F0D5312F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08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408B-6EBA-3C48-9081-C2FD07BAF31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9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0E7C0-C20A-EA4A-99F2-909CE62CDD0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8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 new parameters beyond Farquhar et al. (1980; C3) and Von </a:t>
            </a:r>
            <a:r>
              <a:rPr lang="en-US" sz="3200" dirty="0" err="1"/>
              <a:t>Caemmerer</a:t>
            </a:r>
            <a:r>
              <a:rPr lang="en-US" sz="3200" dirty="0"/>
              <a:t> (2000; C4)</a:t>
            </a:r>
          </a:p>
          <a:p>
            <a:pPr lvl="1"/>
            <a:r>
              <a:rPr lang="en-US" sz="2800" dirty="0"/>
              <a:t>Will need running mean environmental conditions</a:t>
            </a:r>
          </a:p>
          <a:p>
            <a:pPr lvl="1"/>
            <a:r>
              <a:rPr lang="en-US" sz="2800" dirty="0"/>
              <a:t>More tractable code?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B36C0-EEAA-4C43-B9BD-AA1B5C8FD82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29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scheme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Predict acclimated “basal rate” each time step using mean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Apply scalars to calculate photosynthesis (as already in model)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Calculate leaf nutrient demand (reverse current leaf nutrient equations)</a:t>
            </a:r>
          </a:p>
          <a:p>
            <a:pPr lvl="2"/>
            <a:r>
              <a:rPr lang="en-US" sz="2400" dirty="0"/>
              <a:t>Use available N to build optimal leaves</a:t>
            </a:r>
          </a:p>
          <a:p>
            <a:pPr lvl="2"/>
            <a:r>
              <a:rPr lang="en-US" sz="2400" dirty="0"/>
              <a:t>Leaf C:N:P will vary with acclimation (i.e., leaf demand)</a:t>
            </a: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4BFBC-4C81-094A-8F4E-36523FB21CF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8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11F08-EA3A-5E49-AE68-B6530C47C76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Trait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would come from aboveground environmental variation</a:t>
            </a:r>
          </a:p>
          <a:p>
            <a:pPr lvl="1"/>
            <a:r>
              <a:rPr lang="en-US" dirty="0"/>
              <a:t>Need variation in environment the leaves are experiencing</a:t>
            </a:r>
          </a:p>
          <a:p>
            <a:r>
              <a:rPr lang="en-US" dirty="0"/>
              <a:t>Spatial </a:t>
            </a:r>
            <a:r>
              <a:rPr lang="en-US" dirty="0">
                <a:sym typeface="Wingdings" pitchFamily="2" charset="2"/>
              </a:rPr>
              <a:t> variability across </a:t>
            </a:r>
            <a:r>
              <a:rPr lang="en-US" dirty="0" err="1">
                <a:sym typeface="Wingdings" pitchFamily="2" charset="2"/>
              </a:rPr>
              <a:t>gridcells</a:t>
            </a:r>
            <a:r>
              <a:rPr lang="en-US" dirty="0">
                <a:sym typeface="Wingdings" pitchFamily="2" charset="2"/>
              </a:rPr>
              <a:t> with climate variability</a:t>
            </a:r>
          </a:p>
          <a:p>
            <a:r>
              <a:rPr lang="en-US" dirty="0">
                <a:sym typeface="Wingdings" pitchFamily="2" charset="2"/>
              </a:rPr>
              <a:t>Spatial  within </a:t>
            </a:r>
            <a:r>
              <a:rPr lang="en-US" dirty="0" err="1">
                <a:sym typeface="Wingdings" pitchFamily="2" charset="2"/>
              </a:rPr>
              <a:t>gridcell</a:t>
            </a:r>
            <a:r>
              <a:rPr lang="en-US" dirty="0">
                <a:sym typeface="Wingdings" pitchFamily="2" charset="2"/>
              </a:rPr>
              <a:t> would need to arise by changes in environment</a:t>
            </a:r>
          </a:p>
          <a:p>
            <a:r>
              <a:rPr lang="en-US" dirty="0">
                <a:sym typeface="Wingdings" pitchFamily="2" charset="2"/>
              </a:rPr>
              <a:t>Temporal  within and across season variability as conditions change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E7908-57C9-954B-9D58-6D25EADD27D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Practical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Predict acclimated “basal rate” each time step using mean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Apply scalars to calculate photosynthesis (as already in model)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leaf nutrient demand (reverse current leaf nutrient equations)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Reallocate “saved” nutrients to new tissues</a:t>
            </a:r>
          </a:p>
          <a:p>
            <a:pPr lvl="1"/>
            <a:r>
              <a:rPr lang="en-US" sz="2800" dirty="0"/>
              <a:t>Does model already do some sort of optimal nutrient allocation?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78D2E-70C7-634F-A7B4-FB9CE3C3045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440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“Tweakable”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Quantum efficiency of photosystem II</a:t>
            </a:r>
          </a:p>
          <a:p>
            <a:pPr lvl="1"/>
            <a:r>
              <a:rPr lang="en-US" dirty="0"/>
              <a:t>Including its temperature response</a:t>
            </a:r>
          </a:p>
          <a:p>
            <a:r>
              <a:rPr lang="en-US" dirty="0"/>
              <a:t>Acclimation ”timescale”</a:t>
            </a:r>
          </a:p>
          <a:p>
            <a:r>
              <a:rPr lang="en-US" dirty="0"/>
              <a:t>Acclimation “to what”?</a:t>
            </a:r>
          </a:p>
          <a:p>
            <a:pPr lvl="1"/>
            <a:r>
              <a:rPr lang="en-US" dirty="0"/>
              <a:t>Average conditions</a:t>
            </a:r>
          </a:p>
          <a:p>
            <a:pPr lvl="1"/>
            <a:r>
              <a:rPr lang="en-US" dirty="0"/>
              <a:t>Maximum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7E54A-5E5E-1043-8660-9B47321B9BB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1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3CD9-EF76-B940-82C8-8A075E9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implementation – Cool science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86A6B-1A72-CC4C-90D5-3804C559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3</a:t>
            </a:r>
            <a:r>
              <a:rPr lang="en-US" sz="3600" dirty="0"/>
              <a:t>/C</a:t>
            </a:r>
            <a:r>
              <a:rPr lang="en-US" sz="3600" baseline="-25000" dirty="0"/>
              <a:t>4</a:t>
            </a:r>
            <a:r>
              <a:rPr lang="en-US" sz="3600" dirty="0"/>
              <a:t> competition</a:t>
            </a:r>
          </a:p>
          <a:p>
            <a:r>
              <a:rPr lang="en-US" sz="3600" dirty="0"/>
              <a:t>Allocation responses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Nutrient feedbacks (whole plant and ecosystem)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Timescale of acclimation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Acclimation “to what”</a:t>
            </a:r>
            <a:r>
              <a:rPr lang="en-US" sz="3600" baseline="30000" dirty="0">
                <a:solidFill>
                  <a:srgbClr val="FF0000"/>
                </a:solidFill>
              </a:rPr>
              <a:t>*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29764-2C03-5F47-B8C5-C2360A6DCCB9}"/>
              </a:ext>
            </a:extLst>
          </p:cNvPr>
          <p:cNvSpPr txBox="1"/>
          <p:nvPr/>
        </p:nvSpPr>
        <p:spPr>
          <a:xfrm>
            <a:off x="7167283" y="5190565"/>
            <a:ext cx="4146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>
                <a:solidFill>
                  <a:srgbClr val="FF0000"/>
                </a:solidFill>
              </a:rPr>
              <a:t>*</a:t>
            </a:r>
            <a:r>
              <a:rPr lang="en-US" sz="2800" dirty="0">
                <a:solidFill>
                  <a:srgbClr val="FF0000"/>
                </a:solidFill>
              </a:rPr>
              <a:t>Could be strategy-specific!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0FD23-D5BB-3C4E-8565-C6B93A622AE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7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41884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/seminar/2020_fates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E68C8-1284-C040-91FB-C559E0E4B08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00DD05-86C7-7A41-AB85-C38F7A1EEFB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D103D-5C7F-044C-AAA3-1EE2033A2F6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1934</Words>
  <Application>Microsoft Macintosh PowerPoint</Application>
  <PresentationFormat>Widescreen</PresentationFormat>
  <Paragraphs>278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Wingdings</vt:lpstr>
      <vt:lpstr>Office Theme</vt:lpstr>
      <vt:lpstr>Simulating photosynthetic acclimation using least-cost optimality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Optimally:  electron transport-limited (Aj) = Rubisco-limited (Ac)</vt:lpstr>
      <vt:lpstr>Optimally (C4):  Aj = Rubisco-limited Ac = PEP-limited (Ap)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least-cost optimality model adds no free parameters to Farquhar et al. (1980) and Von Caemmerer (2000) models and dynamically predicts most</vt:lpstr>
      <vt:lpstr>Important note: adds acclimation, while reducing parametric uncertainty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We now have an acclimation model for C3 and C4 species!</vt:lpstr>
      <vt:lpstr>Photosynthetic biochemistry responds similarly in C4 leaves as C3 leaves</vt:lpstr>
      <vt:lpstr>As expected, C4 species are most benefitted under hot, dry, low CO2 conditions</vt:lpstr>
      <vt:lpstr>Important model assumptions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Implications</vt:lpstr>
      <vt:lpstr>PowerPoint Presentation</vt:lpstr>
      <vt:lpstr>FATES implementation</vt:lpstr>
      <vt:lpstr>FATES implementation – Code changes</vt:lpstr>
      <vt:lpstr>FATES implementation – Code changes</vt:lpstr>
      <vt:lpstr>FATES implementation – Trait variability</vt:lpstr>
      <vt:lpstr>FATES implementation – Practical application</vt:lpstr>
      <vt:lpstr>FATES implementation – “Tweakable” parameters</vt:lpstr>
      <vt:lpstr>FATES implementation – Cool science questions</vt:lpstr>
      <vt:lpstr>PowerPoint Presentation</vt:lpstr>
      <vt:lpstr>Extra slides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79</cp:revision>
  <dcterms:created xsi:type="dcterms:W3CDTF">2020-02-27T20:52:03Z</dcterms:created>
  <dcterms:modified xsi:type="dcterms:W3CDTF">2020-05-27T22:07:36Z</dcterms:modified>
</cp:coreProperties>
</file>